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</p:sldIdLst>
  <p:sldSz cx="9144000" cy="5143500" type="screen16x9"/>
  <p:notesSz cx="6858000" cy="9144000"/>
  <p:embeddedFontLst>
    <p:embeddedFont>
      <p:font typeface="Nunito" charset="-52"/>
      <p:regular r:id="rId14"/>
      <p:bold r:id="rId15"/>
      <p:italic r:id="rId16"/>
      <p:boldItalic r:id="rId17"/>
    </p:embeddedFont>
    <p:embeddedFont>
      <p:font typeface="Poppins" charset="0"/>
      <p:regular r:id="rId18"/>
      <p:bold r:id="rId19"/>
      <p:italic r:id="rId20"/>
      <p:boldItalic r:id="rId21"/>
    </p:embeddedFont>
    <p:embeddedFont>
      <p:font typeface="Nunito SemiBold" charset="-52"/>
      <p:regular r:id="rId22"/>
      <p:bold r:id="rId23"/>
      <p:italic r:id="rId24"/>
      <p:boldItalic r:id="rId25"/>
    </p:embeddedFont>
    <p:embeddedFont>
      <p:font typeface="Poppins Light" charset="0"/>
      <p:regular r:id="rId26"/>
      <p:bold r:id="rId27"/>
      <p:italic r:id="rId28"/>
      <p:boldItalic r:id="rId29"/>
    </p:embeddedFont>
    <p:embeddedFont>
      <p:font typeface="Nunito Black" charset="-52"/>
      <p:bold r:id="rId30"/>
      <p:italic r:id="rId31"/>
      <p:boldItalic r:id="rId32"/>
    </p:embeddedFont>
    <p:embeddedFont>
      <p:font typeface="Nunito ExtraBold" charset="-52"/>
      <p:bold r:id="rId33"/>
      <p:italic r:id="rId34"/>
      <p:boldItalic r:id="rId35"/>
    </p:embeddedFont>
    <p:embeddedFont>
      <p:font typeface="Nunito Light" charset="-52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C8F903F3-6D60-4A35-ADC8-4A771EE5137F}">
  <a:tblStyle styleId="{C8F903F3-6D60-4A35-ADC8-4A771EE513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C2A05D6-8292-4BF0-85D8-0D1BC96442A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6"/>
  </p:normalViewPr>
  <p:slideViewPr>
    <p:cSldViewPr snapToGrid="0">
      <p:cViewPr varScale="1">
        <p:scale>
          <a:sx n="91" d="100"/>
          <a:sy n="91" d="100"/>
        </p:scale>
        <p:origin x="-78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font" Target="fonts/font26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font" Target="fonts/font2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886128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805583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efdeaec21d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efdeaec21d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594514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21119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04806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efdeaec21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efdeaec21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38688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55149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efdeaec21d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efdeaec21d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60180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33027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f4a360ac34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f4a360ac34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69575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568504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7975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92400" y="-407850"/>
            <a:ext cx="5959200" cy="5959200"/>
          </a:xfrm>
          <a:prstGeom prst="ellipse">
            <a:avLst/>
          </a:prstGeom>
          <a:solidFill>
            <a:srgbClr val="000000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01210" y="175873"/>
            <a:ext cx="2451351" cy="2451351"/>
            <a:chOff x="6680825" y="2549350"/>
            <a:chExt cx="1539600" cy="1539600"/>
          </a:xfrm>
        </p:grpSpPr>
        <p:sp>
          <p:nvSpPr>
            <p:cNvPr id="12" name="Google Shape;12;p2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427669" y="2502633"/>
            <a:ext cx="2324700" cy="2324700"/>
            <a:chOff x="-474900" y="321200"/>
            <a:chExt cx="2324700" cy="2324700"/>
          </a:xfrm>
        </p:grpSpPr>
        <p:sp>
          <p:nvSpPr>
            <p:cNvPr id="16" name="Google Shape;16;p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211600" y="1991850"/>
            <a:ext cx="4720800" cy="1159800"/>
          </a:xfrm>
          <a:prstGeom prst="rect">
            <a:avLst/>
          </a:prstGeom>
          <a:effectLst>
            <a:outerShdw blurRad="857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5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48" name="Google Shape;48;p5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6080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￮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  <p:sp>
        <p:nvSpPr>
          <p:cNvPr id="56" name="Google Shape;56;p5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>
  <p:cSld name="TITLE_AND_BODY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5142675" y="358375"/>
            <a:ext cx="4426800" cy="44268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6"/>
          <p:cNvSpPr/>
          <p:nvPr/>
        </p:nvSpPr>
        <p:spPr>
          <a:xfrm>
            <a:off x="5376775" y="592475"/>
            <a:ext cx="3958500" cy="39585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61" name="Google Shape;61;p6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6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45048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body" idx="1"/>
          </p:nvPr>
        </p:nvSpPr>
        <p:spPr>
          <a:xfrm>
            <a:off x="985679" y="1958050"/>
            <a:ext cx="39765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￮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7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71" name="Google Shape;71;p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7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2"/>
          </p:nvPr>
        </p:nvSpPr>
        <p:spPr>
          <a:xfrm>
            <a:off x="3440857" y="19580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￮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  <p:sp>
        <p:nvSpPr>
          <p:cNvPr id="80" name="Google Shape;80;p7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"/>
          <p:cNvSpPr/>
          <p:nvPr/>
        </p:nvSpPr>
        <p:spPr>
          <a:xfrm>
            <a:off x="6272900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9"/>
          <p:cNvGrpSpPr/>
          <p:nvPr/>
        </p:nvGrpSpPr>
        <p:grpSpPr>
          <a:xfrm>
            <a:off x="-442731" y="337284"/>
            <a:ext cx="2324700" cy="2324700"/>
            <a:chOff x="-474900" y="321200"/>
            <a:chExt cx="2324700" cy="2324700"/>
          </a:xfrm>
        </p:grpSpPr>
        <p:sp>
          <p:nvSpPr>
            <p:cNvPr id="98" name="Google Shape;98;p9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9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ype A" typ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"/>
          <p:cNvSpPr/>
          <p:nvPr/>
        </p:nvSpPr>
        <p:spPr>
          <a:xfrm>
            <a:off x="764000" y="-1236275"/>
            <a:ext cx="7616100" cy="76161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1"/>
          <p:cNvSpPr/>
          <p:nvPr/>
        </p:nvSpPr>
        <p:spPr>
          <a:xfrm>
            <a:off x="1198300" y="-801975"/>
            <a:ext cx="6747000" cy="67470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1"/>
          <p:cNvSpPr/>
          <p:nvPr/>
        </p:nvSpPr>
        <p:spPr>
          <a:xfrm>
            <a:off x="2267900" y="267625"/>
            <a:ext cx="4608300" cy="46083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1"/>
          <p:cNvSpPr/>
          <p:nvPr/>
        </p:nvSpPr>
        <p:spPr>
          <a:xfrm>
            <a:off x="-704850" y="-2705100"/>
            <a:ext cx="10553700" cy="10553700"/>
          </a:xfrm>
          <a:prstGeom prst="donut">
            <a:avLst>
              <a:gd name="adj" fmla="val 10467"/>
            </a:avLst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1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1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ype B">
  <p:cSld name="BLANK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  <p:grpSp>
        <p:nvGrpSpPr>
          <p:cNvPr id="124" name="Google Shape;124;p12"/>
          <p:cNvGrpSpPr/>
          <p:nvPr/>
        </p:nvGrpSpPr>
        <p:grpSpPr>
          <a:xfrm>
            <a:off x="818844" y="502333"/>
            <a:ext cx="2324700" cy="2324700"/>
            <a:chOff x="-474900" y="321200"/>
            <a:chExt cx="2324700" cy="2324700"/>
          </a:xfrm>
        </p:grpSpPr>
        <p:sp>
          <p:nvSpPr>
            <p:cNvPr id="125" name="Google Shape;125;p1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12"/>
          <p:cNvSpPr/>
          <p:nvPr/>
        </p:nvSpPr>
        <p:spPr>
          <a:xfrm>
            <a:off x="1794525" y="-407900"/>
            <a:ext cx="5959200" cy="59592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buNone/>
              <a:defRPr sz="10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608300" cy="26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5" r:id="rId5"/>
    <p:sldLayoutId id="2147483657" r:id="rId6"/>
    <p:sldLayoutId id="2147483658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18" Type="http://schemas.openxmlformats.org/officeDocument/2006/relationships/image" Target="../media/image24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lz.org.ua/ua/network/lviv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hyperlink" Target="https://www.facebook.com/slz.lviv/" TargetMode="External"/><Relationship Id="rId4" Type="http://schemas.openxmlformats.org/officeDocument/2006/relationships/hyperlink" Target="mailto:lwiw@slz.org.u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>
            <a:spLocks noGrp="1"/>
          </p:cNvSpPr>
          <p:nvPr>
            <p:ph type="ctrTitle"/>
          </p:nvPr>
        </p:nvSpPr>
        <p:spPr>
          <a:xfrm>
            <a:off x="1657400" y="1960060"/>
            <a:ext cx="6678600" cy="15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/>
                <a:ea typeface="Nunito"/>
                <a:cs typeface="Nunito"/>
                <a:sym typeface="Nunito"/>
              </a:rPr>
              <a:t>Центр німецької мови у Львові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42" name="Google Shape;142;p14"/>
          <p:cNvGrpSpPr/>
          <p:nvPr/>
        </p:nvGrpSpPr>
        <p:grpSpPr>
          <a:xfrm>
            <a:off x="1311079" y="985525"/>
            <a:ext cx="832106" cy="832102"/>
            <a:chOff x="1923675" y="1633650"/>
            <a:chExt cx="436000" cy="435975"/>
          </a:xfrm>
        </p:grpSpPr>
        <p:sp>
          <p:nvSpPr>
            <p:cNvPr id="143" name="Google Shape;143;p14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9" name="Google Shape;14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878" y="515243"/>
            <a:ext cx="1740387" cy="1767099"/>
          </a:xfrm>
          <a:prstGeom prst="ellipse">
            <a:avLst/>
          </a:pr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4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latin typeface="Nunito ExtraBold"/>
                <a:ea typeface="Nunito ExtraBold"/>
                <a:cs typeface="Nunito ExtraBold"/>
                <a:sym typeface="Nunito ExtraBold"/>
              </a:rPr>
              <a:t>Команда</a:t>
            </a:r>
            <a:endParaRPr b="0"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334" name="Google Shape;334;p24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grpSp>
        <p:nvGrpSpPr>
          <p:cNvPr id="335" name="Google Shape;335;p24"/>
          <p:cNvGrpSpPr/>
          <p:nvPr/>
        </p:nvGrpSpPr>
        <p:grpSpPr>
          <a:xfrm>
            <a:off x="5800919" y="936898"/>
            <a:ext cx="3105679" cy="3226283"/>
            <a:chOff x="6368169" y="977298"/>
            <a:chExt cx="3105679" cy="3226283"/>
          </a:xfrm>
        </p:grpSpPr>
        <p:pic>
          <p:nvPicPr>
            <p:cNvPr id="336" name="Google Shape;336;p24"/>
            <p:cNvPicPr preferRelativeResize="0"/>
            <p:nvPr/>
          </p:nvPicPr>
          <p:blipFill rotWithShape="1">
            <a:blip r:embed="rId3">
              <a:alphaModFix/>
            </a:blip>
            <a:srcRect t="16675" b="16675"/>
            <a:stretch/>
          </p:blipFill>
          <p:spPr>
            <a:xfrm>
              <a:off x="8399747" y="1387198"/>
              <a:ext cx="747900" cy="726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37" name="Google Shape;337;p24"/>
            <p:cNvPicPr preferRelativeResize="0"/>
            <p:nvPr/>
          </p:nvPicPr>
          <p:blipFill rotWithShape="1">
            <a:blip r:embed="rId4">
              <a:alphaModFix/>
            </a:blip>
            <a:srcRect t="16658" b="16652"/>
            <a:stretch/>
          </p:blipFill>
          <p:spPr>
            <a:xfrm>
              <a:off x="8146635" y="3300525"/>
              <a:ext cx="747900" cy="726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38" name="Google Shape;338;p24"/>
            <p:cNvPicPr preferRelativeResize="0"/>
            <p:nvPr/>
          </p:nvPicPr>
          <p:blipFill rotWithShape="1">
            <a:blip r:embed="rId5">
              <a:alphaModFix/>
            </a:blip>
            <a:srcRect t="16675" b="16675"/>
            <a:stretch/>
          </p:blipFill>
          <p:spPr>
            <a:xfrm>
              <a:off x="7350785" y="3477281"/>
              <a:ext cx="747900" cy="726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39" name="Google Shape;339;p24"/>
            <p:cNvPicPr preferRelativeResize="0"/>
            <p:nvPr/>
          </p:nvPicPr>
          <p:blipFill rotWithShape="1">
            <a:blip r:embed="rId6">
              <a:alphaModFix/>
            </a:blip>
            <a:srcRect t="17501" b="17508"/>
            <a:stretch/>
          </p:blipFill>
          <p:spPr>
            <a:xfrm>
              <a:off x="8725948" y="2024637"/>
              <a:ext cx="747900" cy="726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40" name="Google Shape;340;p24"/>
            <p:cNvPicPr preferRelativeResize="0"/>
            <p:nvPr/>
          </p:nvPicPr>
          <p:blipFill rotWithShape="1">
            <a:blip r:embed="rId7">
              <a:alphaModFix/>
            </a:blip>
            <a:srcRect t="6430" b="6438"/>
            <a:stretch/>
          </p:blipFill>
          <p:spPr>
            <a:xfrm>
              <a:off x="7769673" y="977298"/>
              <a:ext cx="747900" cy="726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41" name="Google Shape;341;p24"/>
            <p:cNvPicPr preferRelativeResize="0"/>
            <p:nvPr/>
          </p:nvPicPr>
          <p:blipFill rotWithShape="1">
            <a:blip r:embed="rId8">
              <a:alphaModFix/>
            </a:blip>
            <a:srcRect t="10765" b="10765"/>
            <a:stretch/>
          </p:blipFill>
          <p:spPr>
            <a:xfrm>
              <a:off x="8646798" y="2750982"/>
              <a:ext cx="747900" cy="726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42" name="Google Shape;342;p24"/>
            <p:cNvPicPr preferRelativeResize="0"/>
            <p:nvPr/>
          </p:nvPicPr>
          <p:blipFill rotWithShape="1">
            <a:blip r:embed="rId9">
              <a:alphaModFix/>
            </a:blip>
            <a:srcRect t="16675" b="16675"/>
            <a:stretch/>
          </p:blipFill>
          <p:spPr>
            <a:xfrm>
              <a:off x="7350772" y="2536648"/>
              <a:ext cx="747900" cy="726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43" name="Google Shape;343;p24"/>
            <p:cNvPicPr preferRelativeResize="0"/>
            <p:nvPr/>
          </p:nvPicPr>
          <p:blipFill rotWithShape="1">
            <a:blip r:embed="rId10">
              <a:alphaModFix/>
            </a:blip>
            <a:srcRect t="16705" b="16712"/>
            <a:stretch/>
          </p:blipFill>
          <p:spPr>
            <a:xfrm>
              <a:off x="6694572" y="3060737"/>
              <a:ext cx="747900" cy="726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44" name="Google Shape;344;p24"/>
            <p:cNvPicPr preferRelativeResize="0"/>
            <p:nvPr/>
          </p:nvPicPr>
          <p:blipFill rotWithShape="1">
            <a:blip r:embed="rId11">
              <a:alphaModFix/>
            </a:blip>
            <a:srcRect t="12502" b="12495"/>
            <a:stretch/>
          </p:blipFill>
          <p:spPr>
            <a:xfrm>
              <a:off x="7021772" y="1113622"/>
              <a:ext cx="747900" cy="726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45" name="Google Shape;345;p24"/>
            <p:cNvPicPr preferRelativeResize="0"/>
            <p:nvPr/>
          </p:nvPicPr>
          <p:blipFill rotWithShape="1">
            <a:blip r:embed="rId12">
              <a:alphaModFix/>
            </a:blip>
            <a:srcRect t="16675" b="16675"/>
            <a:stretch/>
          </p:blipFill>
          <p:spPr>
            <a:xfrm>
              <a:off x="6368169" y="2429853"/>
              <a:ext cx="747900" cy="726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46" name="Google Shape;346;p24"/>
            <p:cNvPicPr preferRelativeResize="0"/>
            <p:nvPr/>
          </p:nvPicPr>
          <p:blipFill rotWithShape="1">
            <a:blip r:embed="rId13">
              <a:alphaModFix/>
            </a:blip>
            <a:srcRect t="8102" b="8110"/>
            <a:stretch/>
          </p:blipFill>
          <p:spPr>
            <a:xfrm>
              <a:off x="7769697" y="1849228"/>
              <a:ext cx="747900" cy="726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47" name="Google Shape;347;p24"/>
            <p:cNvPicPr preferRelativeResize="0"/>
            <p:nvPr/>
          </p:nvPicPr>
          <p:blipFill rotWithShape="1">
            <a:blip r:embed="rId14">
              <a:alphaModFix/>
            </a:blip>
            <a:srcRect t="10108" b="10108"/>
            <a:stretch/>
          </p:blipFill>
          <p:spPr>
            <a:xfrm>
              <a:off x="6463073" y="1703554"/>
              <a:ext cx="747900" cy="726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348" name="Google Shape;348;p24"/>
          <p:cNvGrpSpPr/>
          <p:nvPr/>
        </p:nvGrpSpPr>
        <p:grpSpPr>
          <a:xfrm>
            <a:off x="550500" y="2064775"/>
            <a:ext cx="1494225" cy="2353125"/>
            <a:chOff x="550500" y="2064775"/>
            <a:chExt cx="1494225" cy="2353125"/>
          </a:xfrm>
        </p:grpSpPr>
        <p:pic>
          <p:nvPicPr>
            <p:cNvPr id="349" name="Google Shape;349;p24"/>
            <p:cNvPicPr preferRelativeResize="0"/>
            <p:nvPr/>
          </p:nvPicPr>
          <p:blipFill rotWithShape="1">
            <a:blip r:embed="rId15">
              <a:alphaModFix/>
            </a:blip>
            <a:srcRect t="3419" b="3410"/>
            <a:stretch/>
          </p:blipFill>
          <p:spPr>
            <a:xfrm>
              <a:off x="550500" y="2064775"/>
              <a:ext cx="1489200" cy="14892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350" name="Google Shape;350;p24"/>
            <p:cNvSpPr txBox="1"/>
            <p:nvPr/>
          </p:nvSpPr>
          <p:spPr>
            <a:xfrm>
              <a:off x="555525" y="3683800"/>
              <a:ext cx="1489200" cy="7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50">
                  <a:solidFill>
                    <a:schemeClr val="dk1"/>
                  </a:solidFill>
                  <a:latin typeface="Nunito ExtraBold"/>
                  <a:ea typeface="Nunito ExtraBold"/>
                  <a:cs typeface="Nunito ExtraBold"/>
                  <a:sym typeface="Nunito ExtraBold"/>
                </a:rPr>
                <a:t>Наталія Петращук</a:t>
              </a:r>
              <a:r>
                <a:rPr lang="en" sz="1200" b="1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>
                  <a:latin typeface="Poppins"/>
                  <a:ea typeface="Poppins"/>
                  <a:cs typeface="Poppins"/>
                  <a:sym typeface="Poppins"/>
                </a:rPr>
                <a:t/>
              </a:r>
              <a:br>
                <a:rPr lang="en">
                  <a:latin typeface="Poppins"/>
                  <a:ea typeface="Poppins"/>
                  <a:cs typeface="Poppins"/>
                  <a:sym typeface="Poppins"/>
                </a:rPr>
              </a:br>
              <a:r>
                <a:rPr lang="en" sz="1000">
                  <a:solidFill>
                    <a:schemeClr val="dk2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Керівник Центру</a:t>
              </a:r>
              <a:endParaRPr sz="1000">
                <a:latin typeface="Nunito SemiBold"/>
                <a:ea typeface="Nunito SemiBold"/>
                <a:cs typeface="Nunito SemiBold"/>
                <a:sym typeface="Nunito SemiBold"/>
              </a:endParaRPr>
            </a:p>
            <a:p>
              <a:pPr marL="0" lvl="0" indent="0" algn="ctr" rtl="0">
                <a:spcBef>
                  <a:spcPts val="400"/>
                </a:spcBef>
                <a:spcAft>
                  <a:spcPts val="400"/>
                </a:spcAft>
                <a:buNone/>
              </a:pPr>
              <a:endParaRPr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351" name="Google Shape;351;p24"/>
          <p:cNvGrpSpPr/>
          <p:nvPr/>
        </p:nvGrpSpPr>
        <p:grpSpPr>
          <a:xfrm>
            <a:off x="2234143" y="2045985"/>
            <a:ext cx="1889484" cy="2353125"/>
            <a:chOff x="2512860" y="2064775"/>
            <a:chExt cx="1664100" cy="2353125"/>
          </a:xfrm>
        </p:grpSpPr>
        <p:pic>
          <p:nvPicPr>
            <p:cNvPr id="352" name="Google Shape;352;p24"/>
            <p:cNvPicPr preferRelativeResize="0"/>
            <p:nvPr/>
          </p:nvPicPr>
          <p:blipFill rotWithShape="1">
            <a:blip r:embed="rId16">
              <a:alphaModFix/>
            </a:blip>
            <a:srcRect t="10449" b="10449"/>
            <a:stretch/>
          </p:blipFill>
          <p:spPr>
            <a:xfrm>
              <a:off x="2637463" y="2064775"/>
              <a:ext cx="1355266" cy="14892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353" name="Google Shape;353;p24"/>
            <p:cNvSpPr txBox="1"/>
            <p:nvPr/>
          </p:nvSpPr>
          <p:spPr>
            <a:xfrm>
              <a:off x="2512860" y="3683800"/>
              <a:ext cx="1664100" cy="7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50" dirty="0" err="1">
                  <a:solidFill>
                    <a:schemeClr val="dk1"/>
                  </a:solidFill>
                  <a:latin typeface="Nunito ExtraBold"/>
                  <a:ea typeface="Nunito ExtraBold"/>
                  <a:cs typeface="Nunito ExtraBold"/>
                  <a:sym typeface="Nunito ExtraBold"/>
                </a:rPr>
                <a:t>Марта</a:t>
              </a:r>
              <a:r>
                <a:rPr lang="en" sz="1250" dirty="0">
                  <a:solidFill>
                    <a:schemeClr val="dk1"/>
                  </a:solidFill>
                  <a:latin typeface="Nunito ExtraBold"/>
                  <a:ea typeface="Nunito ExtraBold"/>
                  <a:cs typeface="Nunito ExtraBold"/>
                  <a:sym typeface="Nunito ExtraBold"/>
                </a:rPr>
                <a:t> </a:t>
              </a:r>
              <a:r>
                <a:rPr lang="en" sz="1250" dirty="0" err="1">
                  <a:solidFill>
                    <a:schemeClr val="dk1"/>
                  </a:solidFill>
                  <a:latin typeface="Nunito ExtraBold"/>
                  <a:ea typeface="Nunito ExtraBold"/>
                  <a:cs typeface="Nunito ExtraBold"/>
                  <a:sym typeface="Nunito ExtraBold"/>
                </a:rPr>
                <a:t>Дубасевич</a:t>
              </a:r>
              <a:r>
                <a:rPr lang="en" dirty="0">
                  <a:latin typeface="Poppins"/>
                  <a:ea typeface="Poppins"/>
                  <a:cs typeface="Poppins"/>
                  <a:sym typeface="Poppins"/>
                </a:rPr>
                <a:t/>
              </a:r>
              <a:br>
                <a:rPr lang="en" dirty="0">
                  <a:latin typeface="Poppins"/>
                  <a:ea typeface="Poppins"/>
                  <a:cs typeface="Poppins"/>
                  <a:sym typeface="Poppins"/>
                </a:rPr>
              </a:br>
              <a:r>
                <a:rPr lang="en" sz="1000" dirty="0" err="1">
                  <a:solidFill>
                    <a:schemeClr val="dk2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Педагогічний</a:t>
              </a:r>
              <a:r>
                <a:rPr lang="en" sz="1000" dirty="0">
                  <a:solidFill>
                    <a:schemeClr val="dk2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 </a:t>
              </a:r>
              <a:r>
                <a:rPr lang="en" sz="1000" dirty="0" err="1">
                  <a:solidFill>
                    <a:schemeClr val="dk2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керівник</a:t>
              </a:r>
              <a:r>
                <a:rPr lang="en" sz="1000" dirty="0">
                  <a:solidFill>
                    <a:schemeClr val="dk2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/>
              </a:r>
              <a:br>
                <a:rPr lang="en" sz="1000" dirty="0">
                  <a:solidFill>
                    <a:schemeClr val="dk2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</a:br>
              <a:r>
                <a:rPr lang="en" sz="1000" dirty="0" err="1">
                  <a:solidFill>
                    <a:schemeClr val="dk2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Керівник</a:t>
              </a:r>
              <a:r>
                <a:rPr lang="en" sz="1000" dirty="0">
                  <a:solidFill>
                    <a:schemeClr val="dk2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 </a:t>
              </a:r>
              <a:r>
                <a:rPr lang="en" sz="1000" dirty="0" err="1">
                  <a:solidFill>
                    <a:schemeClr val="dk2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Екзаменаційного</a:t>
              </a:r>
              <a:r>
                <a:rPr lang="en" sz="1000" dirty="0">
                  <a:solidFill>
                    <a:schemeClr val="dk2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 </a:t>
              </a:r>
              <a:r>
                <a:rPr lang="en" sz="1000" dirty="0" err="1">
                  <a:solidFill>
                    <a:schemeClr val="dk2"/>
                  </a:solidFill>
                  <a:latin typeface="Nunito SemiBold"/>
                  <a:ea typeface="Nunito SemiBold"/>
                  <a:cs typeface="Nunito SemiBold"/>
                  <a:sym typeface="Nunito SemiBold"/>
                </a:rPr>
                <a:t>центру</a:t>
              </a:r>
              <a:endParaRPr sz="1000" dirty="0">
                <a:solidFill>
                  <a:schemeClr val="dk2"/>
                </a:solidFill>
                <a:latin typeface="Nunito SemiBold"/>
                <a:ea typeface="Nunito SemiBold"/>
                <a:cs typeface="Nunito SemiBold"/>
                <a:sym typeface="Nunito SemiBold"/>
              </a:endParaRPr>
            </a:p>
            <a:p>
              <a:pPr marL="0" lvl="0" indent="0" algn="ctr" rtl="0">
                <a:spcBef>
                  <a:spcPts val="400"/>
                </a:spcBef>
                <a:spcAft>
                  <a:spcPts val="400"/>
                </a:spcAft>
                <a:buNone/>
              </a:pPr>
              <a:endParaRPr dirty="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354" name="Google Shape;354;p2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564875" y="66425"/>
            <a:ext cx="1495425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4"/>
          <p:cNvSpPr txBox="1"/>
          <p:nvPr/>
        </p:nvSpPr>
        <p:spPr>
          <a:xfrm>
            <a:off x="5677500" y="4417900"/>
            <a:ext cx="3133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Nunito Light"/>
                <a:ea typeface="Nunito Light"/>
                <a:cs typeface="Nunito Light"/>
                <a:sym typeface="Nunito Light"/>
              </a:rPr>
              <a:t>Сертифіковані викладачі, екзаменатори, куратори, тренери, мультиплікатори</a:t>
            </a:r>
            <a:endParaRPr sz="10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CD78BA05-160C-4411-9741-682D92033126}"/>
              </a:ext>
            </a:extLst>
          </p:cNvPr>
          <p:cNvSpPr txBox="1"/>
          <p:nvPr/>
        </p:nvSpPr>
        <p:spPr>
          <a:xfrm>
            <a:off x="4171577" y="3623275"/>
            <a:ext cx="152256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50" b="1" dirty="0"/>
              <a:t>Наталія Фещук</a:t>
            </a:r>
          </a:p>
          <a:p>
            <a:pPr algn="ctr"/>
            <a:r>
              <a:rPr lang="uk-UA" sz="1000" dirty="0">
                <a:solidFill>
                  <a:schemeClr val="bg1">
                    <a:lumMod val="50000"/>
                  </a:schemeClr>
                </a:solidFill>
              </a:rPr>
              <a:t>Секретар Центру</a:t>
            </a:r>
            <a:endParaRPr lang="x-none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F4088554-61AC-D62F-F5B0-8748604DA2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94220" y="1979049"/>
            <a:ext cx="1583280" cy="15535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sp>
        <p:nvSpPr>
          <p:cNvPr id="361" name="Google Shape;361;p25"/>
          <p:cNvSpPr txBox="1">
            <a:spLocks noGrp="1"/>
          </p:cNvSpPr>
          <p:nvPr>
            <p:ph type="ctrTitle" idx="4294967295"/>
          </p:nvPr>
        </p:nvSpPr>
        <p:spPr>
          <a:xfrm>
            <a:off x="2351788" y="879787"/>
            <a:ext cx="4608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0" dirty="0">
                <a:latin typeface="Nunito ExtraBold"/>
                <a:ea typeface="Nunito ExtraBold"/>
                <a:cs typeface="Nunito ExtraBold"/>
                <a:sym typeface="Nunito ExtraBold"/>
              </a:rPr>
              <a:t>Контакт</a:t>
            </a:r>
            <a:endParaRPr sz="3800" b="0" dirty="0"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362" name="Google Shape;362;p25"/>
          <p:cNvSpPr txBox="1">
            <a:spLocks noGrp="1"/>
          </p:cNvSpPr>
          <p:nvPr>
            <p:ph type="subTitle" idx="4294967295"/>
          </p:nvPr>
        </p:nvSpPr>
        <p:spPr>
          <a:xfrm>
            <a:off x="2351800" y="2039577"/>
            <a:ext cx="4608000" cy="17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latin typeface="Nunito SemiBold"/>
                <a:ea typeface="Nunito SemiBold"/>
                <a:cs typeface="Nunito SemiBold"/>
                <a:sym typeface="Nunito SemiBold"/>
                <a:hlinkClick r:id="rId3"/>
              </a:rPr>
              <a:t>https://slz.org.ua/ua/network/lviv</a:t>
            </a:r>
            <a:endParaRPr dirty="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latin typeface="Nunito SemiBold"/>
                <a:ea typeface="Nunito SemiBold"/>
                <a:cs typeface="Nunito SemiBold"/>
                <a:sym typeface="Nunito SemiBold"/>
                <a:hlinkClick r:id="rId4"/>
              </a:rPr>
              <a:t>lwiw@slz.org.ua</a:t>
            </a:r>
            <a:endParaRPr dirty="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latin typeface="Nunito SemiBold"/>
                <a:ea typeface="Nunito SemiBold"/>
                <a:cs typeface="Nunito SemiBold"/>
                <a:sym typeface="Nunito SemiBold"/>
                <a:hlinkClick r:id="rId5"/>
              </a:rPr>
              <a:t>https://www.facebook.com/slz.lviv/</a:t>
            </a:r>
            <a:endParaRPr dirty="0"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pic>
        <p:nvPicPr>
          <p:cNvPr id="363" name="Google Shape;36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1138" y="1460650"/>
            <a:ext cx="1879413" cy="1879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4" name="Google Shape;364;p25"/>
          <p:cNvGrpSpPr/>
          <p:nvPr/>
        </p:nvGrpSpPr>
        <p:grpSpPr>
          <a:xfrm>
            <a:off x="1762685" y="1460657"/>
            <a:ext cx="391001" cy="382827"/>
            <a:chOff x="1236875" y="1623900"/>
            <a:chExt cx="465200" cy="455475"/>
          </a:xfrm>
        </p:grpSpPr>
        <p:sp>
          <p:nvSpPr>
            <p:cNvPr id="365" name="Google Shape;365;p25"/>
            <p:cNvSpPr/>
            <p:nvPr/>
          </p:nvSpPr>
          <p:spPr>
            <a:xfrm>
              <a:off x="1236875" y="1623900"/>
              <a:ext cx="465200" cy="445125"/>
            </a:xfrm>
            <a:custGeom>
              <a:avLst/>
              <a:gdLst/>
              <a:ahLst/>
              <a:cxnLst/>
              <a:rect l="l" t="t" r="r" b="b"/>
              <a:pathLst>
                <a:path w="18608" h="17805" fill="none" extrusionOk="0">
                  <a:moveTo>
                    <a:pt x="13493" y="14127"/>
                  </a:moveTo>
                  <a:lnTo>
                    <a:pt x="18608" y="17804"/>
                  </a:lnTo>
                  <a:lnTo>
                    <a:pt x="18608" y="17804"/>
                  </a:lnTo>
                  <a:lnTo>
                    <a:pt x="18608" y="17731"/>
                  </a:lnTo>
                  <a:lnTo>
                    <a:pt x="18608" y="6723"/>
                  </a:lnTo>
                  <a:lnTo>
                    <a:pt x="9304" y="1"/>
                  </a:lnTo>
                  <a:lnTo>
                    <a:pt x="1" y="6723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1" y="17804"/>
                  </a:lnTo>
                  <a:lnTo>
                    <a:pt x="5115" y="14127"/>
                  </a:lnTo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1244800" y="207875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171" y="24"/>
                  </a:lnTo>
                  <a:lnTo>
                    <a:pt x="17804" y="24"/>
                  </a:lnTo>
                  <a:lnTo>
                    <a:pt x="17804" y="24"/>
                  </a:lnTo>
                  <a:lnTo>
                    <a:pt x="17877" y="0"/>
                  </a:ln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1236875" y="1791950"/>
              <a:ext cx="465200" cy="171725"/>
            </a:xfrm>
            <a:custGeom>
              <a:avLst/>
              <a:gdLst/>
              <a:ahLst/>
              <a:cxnLst/>
              <a:rect l="l" t="t" r="r" b="b"/>
              <a:pathLst>
                <a:path w="18608" h="6869" fill="none" extrusionOk="0">
                  <a:moveTo>
                    <a:pt x="18608" y="1"/>
                  </a:moveTo>
                  <a:lnTo>
                    <a:pt x="9450" y="6820"/>
                  </a:lnTo>
                  <a:lnTo>
                    <a:pt x="9450" y="6820"/>
                  </a:lnTo>
                  <a:lnTo>
                    <a:pt x="9377" y="6845"/>
                  </a:lnTo>
                  <a:lnTo>
                    <a:pt x="9304" y="6869"/>
                  </a:lnTo>
                  <a:lnTo>
                    <a:pt x="9304" y="6869"/>
                  </a:lnTo>
                  <a:lnTo>
                    <a:pt x="9231" y="6845"/>
                  </a:lnTo>
                  <a:lnTo>
                    <a:pt x="9158" y="682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5"/>
            <p:cNvSpPr/>
            <p:nvPr/>
          </p:nvSpPr>
          <p:spPr>
            <a:xfrm>
              <a:off x="1330025" y="1750550"/>
              <a:ext cx="278900" cy="110850"/>
            </a:xfrm>
            <a:custGeom>
              <a:avLst/>
              <a:gdLst/>
              <a:ahLst/>
              <a:cxnLst/>
              <a:rect l="l" t="t" r="r" b="b"/>
              <a:pathLst>
                <a:path w="11156" h="4434" fill="none" extrusionOk="0">
                  <a:moveTo>
                    <a:pt x="1" y="4433"/>
                  </a:moveTo>
                  <a:lnTo>
                    <a:pt x="1" y="1"/>
                  </a:lnTo>
                  <a:lnTo>
                    <a:pt x="11155" y="1"/>
                  </a:lnTo>
                  <a:lnTo>
                    <a:pt x="11155" y="4433"/>
                  </a:lnTo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5"/>
            <p:cNvSpPr/>
            <p:nvPr/>
          </p:nvSpPr>
          <p:spPr>
            <a:xfrm>
              <a:off x="1402500" y="18102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1402500" y="18443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1402500" y="1878425"/>
              <a:ext cx="85250" cy="25"/>
            </a:xfrm>
            <a:custGeom>
              <a:avLst/>
              <a:gdLst/>
              <a:ahLst/>
              <a:cxnLst/>
              <a:rect l="l" t="t" r="r" b="b"/>
              <a:pathLst>
                <a:path w="3410" h="1" fill="none" extrusionOk="0">
                  <a:moveTo>
                    <a:pt x="0" y="0"/>
                  </a:moveTo>
                  <a:lnTo>
                    <a:pt x="3410" y="0"/>
                  </a:lnTo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2" name="Google Shape;37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64875" y="66425"/>
            <a:ext cx="1495425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5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grpSp>
        <p:nvGrpSpPr>
          <p:cNvPr id="155" name="Google Shape;155;p15"/>
          <p:cNvGrpSpPr/>
          <p:nvPr/>
        </p:nvGrpSpPr>
        <p:grpSpPr>
          <a:xfrm>
            <a:off x="6133830" y="523630"/>
            <a:ext cx="964294" cy="707924"/>
            <a:chOff x="5247525" y="3007275"/>
            <a:chExt cx="517575" cy="384825"/>
          </a:xfrm>
        </p:grpSpPr>
        <p:sp>
          <p:nvSpPr>
            <p:cNvPr id="156" name="Google Shape;156;p15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8" name="Google Shape;15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3125" y="617225"/>
            <a:ext cx="4106100" cy="3028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9" name="Google Shape;15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4875" y="66425"/>
            <a:ext cx="1495425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5"/>
          <p:cNvSpPr txBox="1"/>
          <p:nvPr/>
        </p:nvSpPr>
        <p:spPr>
          <a:xfrm>
            <a:off x="601350" y="1982025"/>
            <a:ext cx="48744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Nunito SemiBold"/>
              <a:buChar char="●"/>
            </a:pPr>
            <a:r>
              <a:rPr lang="en" sz="1800" dirty="0">
                <a:latin typeface="Nunito SemiBold"/>
                <a:ea typeface="Nunito SemiBold"/>
                <a:cs typeface="Nunito SemiBold"/>
                <a:sym typeface="Nunito SemiBold"/>
              </a:rPr>
              <a:t>існує з 2001 </a:t>
            </a:r>
            <a:endParaRPr sz="1800" dirty="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Nunito SemiBold"/>
              <a:buChar char="●"/>
            </a:pPr>
            <a:r>
              <a:rPr lang="en" sz="1800" dirty="0">
                <a:latin typeface="Nunito SemiBold"/>
                <a:ea typeface="Nunito SemiBold"/>
                <a:cs typeface="Nunito SemiBold"/>
                <a:sym typeface="Nunito SemiBold"/>
              </a:rPr>
              <a:t>єдиний у Львові офіційний партнер Goethe-Institut</a:t>
            </a:r>
            <a:endParaRPr sz="1800" dirty="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Nunito SemiBold"/>
              <a:buChar char="●"/>
            </a:pPr>
            <a:r>
              <a:rPr lang="en" sz="1800" dirty="0">
                <a:latin typeface="Nunito SemiBold"/>
                <a:ea typeface="Nunito SemiBold"/>
                <a:cs typeface="Nunito SemiBold"/>
                <a:sym typeface="Nunito SemiBold"/>
              </a:rPr>
              <a:t>акредитований незалежними експертами Goethe-Institut</a:t>
            </a:r>
            <a:endParaRPr sz="1800" dirty="0"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dirty="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4294967295"/>
          </p:nvPr>
        </p:nvSpPr>
        <p:spPr>
          <a:xfrm>
            <a:off x="516675" y="1134450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 Black"/>
                <a:ea typeface="Nunito Black"/>
                <a:cs typeface="Nunito Black"/>
                <a:sym typeface="Nunito Black"/>
              </a:rPr>
              <a:t>Хто ми</a:t>
            </a:r>
            <a:endParaRPr dirty="0">
              <a:latin typeface="Nunito Black"/>
              <a:ea typeface="Nunito Black"/>
              <a:cs typeface="Nunito Black"/>
              <a:sym typeface="Nunito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>
            <a:spLocks noGrp="1"/>
          </p:cNvSpPr>
          <p:nvPr>
            <p:ph type="title"/>
          </p:nvPr>
        </p:nvSpPr>
        <p:spPr>
          <a:xfrm>
            <a:off x="344700" y="115917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 Black"/>
                <a:ea typeface="Nunito Black"/>
                <a:cs typeface="Nunito Black"/>
                <a:sym typeface="Nunito Black"/>
              </a:rPr>
              <a:t>Хто ми</a:t>
            </a:r>
            <a:endParaRPr dirty="0"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167" name="Google Shape;167;p16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sp>
        <p:nvSpPr>
          <p:cNvPr id="168" name="Google Shape;168;p16"/>
          <p:cNvSpPr/>
          <p:nvPr/>
        </p:nvSpPr>
        <p:spPr>
          <a:xfrm>
            <a:off x="448475" y="1817525"/>
            <a:ext cx="3887100" cy="140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Мовний центр</a:t>
            </a:r>
            <a:endParaRPr sz="1800"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Курси німецької мови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А1 - С2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9" name="Google Shape;169;p16"/>
          <p:cNvSpPr/>
          <p:nvPr/>
        </p:nvSpPr>
        <p:spPr>
          <a:xfrm>
            <a:off x="4490150" y="1817525"/>
            <a:ext cx="3887100" cy="140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Екзаменаційний центр</a:t>
            </a:r>
            <a:endParaRPr sz="1700"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Іспити Goethe-Institut та підготовка до іспитів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0" name="Google Shape;170;p16"/>
          <p:cNvSpPr/>
          <p:nvPr/>
        </p:nvSpPr>
        <p:spPr>
          <a:xfrm>
            <a:off x="448475" y="3379750"/>
            <a:ext cx="3887100" cy="140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Центр підвищення кваліфікації</a:t>
            </a:r>
            <a:endParaRPr sz="1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" name="Google Shape;171;p16"/>
          <p:cNvSpPr/>
          <p:nvPr/>
        </p:nvSpPr>
        <p:spPr>
          <a:xfrm>
            <a:off x="4490150" y="3379750"/>
            <a:ext cx="3887100" cy="140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Культурний центр</a:t>
            </a:r>
            <a:endParaRPr sz="1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" name="Google Shape;172;p16"/>
          <p:cNvSpPr/>
          <p:nvPr/>
        </p:nvSpPr>
        <p:spPr>
          <a:xfrm>
            <a:off x="3262900" y="2150650"/>
            <a:ext cx="2147400" cy="21474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6"/>
          <p:cNvSpPr/>
          <p:nvPr/>
        </p:nvSpPr>
        <p:spPr>
          <a:xfrm rot="5400000">
            <a:off x="3417591" y="2150658"/>
            <a:ext cx="2147400" cy="21474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6"/>
          <p:cNvSpPr/>
          <p:nvPr/>
        </p:nvSpPr>
        <p:spPr>
          <a:xfrm rot="10800000">
            <a:off x="3417591" y="2306581"/>
            <a:ext cx="2147400" cy="21474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6"/>
          <p:cNvSpPr/>
          <p:nvPr/>
        </p:nvSpPr>
        <p:spPr>
          <a:xfrm>
            <a:off x="3012249" y="1993552"/>
            <a:ext cx="1244100" cy="119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16"/>
          <p:cNvGrpSpPr/>
          <p:nvPr/>
        </p:nvGrpSpPr>
        <p:grpSpPr>
          <a:xfrm>
            <a:off x="3190063" y="2255326"/>
            <a:ext cx="751749" cy="718508"/>
            <a:chOff x="576250" y="4319400"/>
            <a:chExt cx="442075" cy="442050"/>
          </a:xfrm>
        </p:grpSpPr>
        <p:sp>
          <p:nvSpPr>
            <p:cNvPr id="177" name="Google Shape;177;p16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6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6"/>
            <p:cNvSpPr/>
            <p:nvPr/>
          </p:nvSpPr>
          <p:spPr>
            <a:xfrm>
              <a:off x="626865" y="4666929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" name="Google Shape;181;p16"/>
          <p:cNvGrpSpPr/>
          <p:nvPr/>
        </p:nvGrpSpPr>
        <p:grpSpPr>
          <a:xfrm>
            <a:off x="4761007" y="365430"/>
            <a:ext cx="787283" cy="642504"/>
            <a:chOff x="5247525" y="3007275"/>
            <a:chExt cx="517575" cy="384825"/>
          </a:xfrm>
        </p:grpSpPr>
        <p:sp>
          <p:nvSpPr>
            <p:cNvPr id="182" name="Google Shape;182;p16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3083830" y="3588293"/>
            <a:ext cx="964294" cy="707924"/>
            <a:chOff x="5247525" y="3007275"/>
            <a:chExt cx="517575" cy="384825"/>
          </a:xfrm>
        </p:grpSpPr>
        <p:sp>
          <p:nvSpPr>
            <p:cNvPr id="185" name="Google Shape;185;p16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16"/>
          <p:cNvSpPr/>
          <p:nvPr/>
        </p:nvSpPr>
        <p:spPr>
          <a:xfrm>
            <a:off x="4778273" y="2222096"/>
            <a:ext cx="752776" cy="784780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16"/>
          <p:cNvGrpSpPr/>
          <p:nvPr/>
        </p:nvGrpSpPr>
        <p:grpSpPr>
          <a:xfrm>
            <a:off x="4838741" y="3620938"/>
            <a:ext cx="692437" cy="707916"/>
            <a:chOff x="5233525" y="4954450"/>
            <a:chExt cx="538275" cy="516350"/>
          </a:xfrm>
        </p:grpSpPr>
        <p:sp>
          <p:nvSpPr>
            <p:cNvPr id="189" name="Google Shape;189;p16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0" name="Google Shape;20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4875" y="66425"/>
            <a:ext cx="1495425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2150" y="1054450"/>
            <a:ext cx="3034500" cy="3034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06" name="Google Shape;206;p17"/>
          <p:cNvGrpSpPr/>
          <p:nvPr/>
        </p:nvGrpSpPr>
        <p:grpSpPr>
          <a:xfrm>
            <a:off x="5853100" y="3068600"/>
            <a:ext cx="1539600" cy="1539600"/>
            <a:chOff x="6680825" y="2549350"/>
            <a:chExt cx="1539600" cy="1539600"/>
          </a:xfrm>
        </p:grpSpPr>
        <p:sp>
          <p:nvSpPr>
            <p:cNvPr id="207" name="Google Shape;207;p17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7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7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17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latin typeface="Nunito ExtraBold"/>
                <a:ea typeface="Nunito ExtraBold"/>
                <a:cs typeface="Nunito ExtraBold"/>
                <a:sym typeface="Nunito ExtraBold"/>
              </a:rPr>
              <a:t>Мовний центр</a:t>
            </a:r>
            <a:endParaRPr b="0"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211" name="Google Shape;211;p17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7835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Німецька мова для початківців і профі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Сучасні навчальні програми за стандартами якості Goethe-Institut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Комбіноване навчання Blended Learning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Інтенсивна програма (3 заняття / тиждень)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Професійний системний коучинг від викладача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7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grpSp>
        <p:nvGrpSpPr>
          <p:cNvPr id="213" name="Google Shape;213;p17"/>
          <p:cNvGrpSpPr/>
          <p:nvPr/>
        </p:nvGrpSpPr>
        <p:grpSpPr>
          <a:xfrm>
            <a:off x="6324609" y="3543751"/>
            <a:ext cx="596580" cy="589297"/>
            <a:chOff x="576250" y="4319400"/>
            <a:chExt cx="442075" cy="442050"/>
          </a:xfrm>
        </p:grpSpPr>
        <p:sp>
          <p:nvSpPr>
            <p:cNvPr id="214" name="Google Shape;214;p17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626865" y="4666929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8" name="Google Shape;21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4875" y="66425"/>
            <a:ext cx="1495425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2150" y="1054450"/>
            <a:ext cx="3034500" cy="3034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24" name="Google Shape;224;p18"/>
          <p:cNvGrpSpPr/>
          <p:nvPr/>
        </p:nvGrpSpPr>
        <p:grpSpPr>
          <a:xfrm>
            <a:off x="5853100" y="3068600"/>
            <a:ext cx="1539600" cy="1539600"/>
            <a:chOff x="6680825" y="2549350"/>
            <a:chExt cx="1539600" cy="1539600"/>
          </a:xfrm>
        </p:grpSpPr>
        <p:sp>
          <p:nvSpPr>
            <p:cNvPr id="225" name="Google Shape;225;p18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8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8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18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latin typeface="Nunito ExtraBold"/>
                <a:ea typeface="Nunito ExtraBold"/>
                <a:cs typeface="Nunito ExtraBold"/>
                <a:sym typeface="Nunito ExtraBold"/>
              </a:rPr>
              <a:t>Як навчаємо</a:t>
            </a:r>
            <a:endParaRPr b="0" dirty="0"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229" name="Google Shape;229;p18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4783500" cy="1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Мова викладання - німецька 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Автентичні навчальні матеріали та ситуації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Розвиток усіх мовних компетенцій 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Інтерактивні та ігрові методи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Фокус на комунікацію іноземною мовою та міжкультурний аспект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Висококваліфіковані досвідчені викладачі, які регулярно вдосконалюють свої методичні вміння на майстернях Goethe-Institut в Україні та за кордоном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0" name="Google Shape;230;p18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grpSp>
        <p:nvGrpSpPr>
          <p:cNvPr id="231" name="Google Shape;231;p18"/>
          <p:cNvGrpSpPr/>
          <p:nvPr/>
        </p:nvGrpSpPr>
        <p:grpSpPr>
          <a:xfrm>
            <a:off x="6324609" y="3543751"/>
            <a:ext cx="596580" cy="589297"/>
            <a:chOff x="576250" y="4319400"/>
            <a:chExt cx="442075" cy="442050"/>
          </a:xfrm>
        </p:grpSpPr>
        <p:sp>
          <p:nvSpPr>
            <p:cNvPr id="232" name="Google Shape;232;p18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8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8"/>
            <p:cNvSpPr/>
            <p:nvPr/>
          </p:nvSpPr>
          <p:spPr>
            <a:xfrm>
              <a:off x="626865" y="4666929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8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6" name="Google Shape;23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4875" y="66425"/>
            <a:ext cx="1495425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6775" y="592475"/>
            <a:ext cx="3958500" cy="3958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2" name="Google Shape;242;p19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45048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latin typeface="Nunito ExtraBold"/>
                <a:ea typeface="Nunito ExtraBold"/>
                <a:cs typeface="Nunito ExtraBold"/>
                <a:sym typeface="Nunito ExtraBold"/>
              </a:rPr>
              <a:t>Екзаменаційний центр</a:t>
            </a:r>
            <a:endParaRPr b="0"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243" name="Google Shape;243;p19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body" idx="1"/>
          </p:nvPr>
        </p:nvSpPr>
        <p:spPr>
          <a:xfrm>
            <a:off x="879725" y="1958050"/>
            <a:ext cx="4783500" cy="19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Мовна сертифікація А2, В1, В2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Мовні іспити для підлітків (А1, А2, В1)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Іспити у школах (А1, А2, В1)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Goethe-Test Pro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Підготовка до іспитів Goethe-Institut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Підготовка до іспитів TestDaf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" name="Google Shape;245;p19"/>
          <p:cNvGrpSpPr/>
          <p:nvPr/>
        </p:nvGrpSpPr>
        <p:grpSpPr>
          <a:xfrm>
            <a:off x="5376775" y="3274350"/>
            <a:ext cx="1539600" cy="1539600"/>
            <a:chOff x="6680825" y="2549350"/>
            <a:chExt cx="1539600" cy="1539600"/>
          </a:xfrm>
        </p:grpSpPr>
        <p:sp>
          <p:nvSpPr>
            <p:cNvPr id="246" name="Google Shape;246;p19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9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19"/>
          <p:cNvSpPr/>
          <p:nvPr/>
        </p:nvSpPr>
        <p:spPr>
          <a:xfrm>
            <a:off x="5770186" y="3651758"/>
            <a:ext cx="752776" cy="784780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0" name="Google Shape;25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4875" y="66425"/>
            <a:ext cx="1495425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latin typeface="Nunito ExtraBold"/>
                <a:ea typeface="Nunito ExtraBold"/>
                <a:cs typeface="Nunito ExtraBold"/>
                <a:sym typeface="Nunito ExtraBold"/>
              </a:rPr>
              <a:t>Центр підвищення кваліфікації</a:t>
            </a:r>
            <a:endParaRPr b="0"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256" name="Google Shape;256;p20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pic>
        <p:nvPicPr>
          <p:cNvPr id="257" name="Google Shape;25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2150" y="1054450"/>
            <a:ext cx="3034500" cy="3034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58" name="Google Shape;258;p20"/>
          <p:cNvGrpSpPr/>
          <p:nvPr/>
        </p:nvGrpSpPr>
        <p:grpSpPr>
          <a:xfrm>
            <a:off x="5853100" y="3068600"/>
            <a:ext cx="1539600" cy="1539600"/>
            <a:chOff x="6680825" y="2549350"/>
            <a:chExt cx="1539600" cy="1539600"/>
          </a:xfrm>
        </p:grpSpPr>
        <p:sp>
          <p:nvSpPr>
            <p:cNvPr id="259" name="Google Shape;259;p20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0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0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2" name="Google Shape;262;p20"/>
          <p:cNvSpPr txBox="1">
            <a:spLocks noGrp="1"/>
          </p:cNvSpPr>
          <p:nvPr>
            <p:ph type="body" idx="1"/>
          </p:nvPr>
        </p:nvSpPr>
        <p:spPr>
          <a:xfrm>
            <a:off x="895550" y="1958050"/>
            <a:ext cx="4783500" cy="19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Воркшопи та майстерні для викладачів та вчителів шкіл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Місце зустрічі та обміну досвідом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Можливість розкривати таємниці сучасної методики та дидактики навчання іноземним мовам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20"/>
          <p:cNvGrpSpPr/>
          <p:nvPr/>
        </p:nvGrpSpPr>
        <p:grpSpPr>
          <a:xfrm>
            <a:off x="6247388" y="3573593"/>
            <a:ext cx="751001" cy="529596"/>
            <a:chOff x="5247525" y="3007275"/>
            <a:chExt cx="517575" cy="384825"/>
          </a:xfrm>
        </p:grpSpPr>
        <p:sp>
          <p:nvSpPr>
            <p:cNvPr id="264" name="Google Shape;264;p20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0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6" name="Google Shape;26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4875" y="66425"/>
            <a:ext cx="1495425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latin typeface="Nunito ExtraBold"/>
                <a:ea typeface="Nunito ExtraBold"/>
                <a:cs typeface="Nunito ExtraBold"/>
                <a:sym typeface="Nunito ExtraBold"/>
              </a:rPr>
              <a:t>Культурний центр</a:t>
            </a:r>
            <a:endParaRPr b="0"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272" name="Google Shape;272;p21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pic>
        <p:nvPicPr>
          <p:cNvPr id="273" name="Google Shape;273;p21"/>
          <p:cNvPicPr preferRelativeResize="0"/>
          <p:nvPr/>
        </p:nvPicPr>
        <p:blipFill rotWithShape="1">
          <a:blip r:embed="rId3">
            <a:alphaModFix/>
          </a:blip>
          <a:srcRect l="16666" r="16666"/>
          <a:stretch/>
        </p:blipFill>
        <p:spPr>
          <a:xfrm>
            <a:off x="6372150" y="1054450"/>
            <a:ext cx="3034500" cy="3034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74" name="Google Shape;274;p21"/>
          <p:cNvGrpSpPr/>
          <p:nvPr/>
        </p:nvGrpSpPr>
        <p:grpSpPr>
          <a:xfrm>
            <a:off x="5853100" y="3068600"/>
            <a:ext cx="1539600" cy="1539600"/>
            <a:chOff x="6680825" y="2549350"/>
            <a:chExt cx="1539600" cy="1539600"/>
          </a:xfrm>
        </p:grpSpPr>
        <p:sp>
          <p:nvSpPr>
            <p:cNvPr id="275" name="Google Shape;275;p21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1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1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675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21"/>
          <p:cNvGrpSpPr/>
          <p:nvPr/>
        </p:nvGrpSpPr>
        <p:grpSpPr>
          <a:xfrm>
            <a:off x="6348703" y="3574690"/>
            <a:ext cx="548395" cy="527400"/>
            <a:chOff x="5233525" y="4954450"/>
            <a:chExt cx="538275" cy="516350"/>
          </a:xfrm>
        </p:grpSpPr>
        <p:sp>
          <p:nvSpPr>
            <p:cNvPr id="279" name="Google Shape;279;p21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1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1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1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1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1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1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1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1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1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1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21"/>
          <p:cNvSpPr txBox="1">
            <a:spLocks noGrp="1"/>
          </p:cNvSpPr>
          <p:nvPr>
            <p:ph type="body" idx="1"/>
          </p:nvPr>
        </p:nvSpPr>
        <p:spPr>
          <a:xfrm>
            <a:off x="895550" y="1958050"/>
            <a:ext cx="4783500" cy="19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Сучасне обличчя німецької мови, культури та суспільства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Розвиток міжкультурної компетенції 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Nunito"/>
              <a:buChar char="￮"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Події, заходи та проєкти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1" name="Google Shape;29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4875" y="66425"/>
            <a:ext cx="1495425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2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pic>
        <p:nvPicPr>
          <p:cNvPr id="297" name="Google Shape;29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8250" y="721202"/>
            <a:ext cx="3763699" cy="396377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2"/>
          <p:cNvSpPr txBox="1"/>
          <p:nvPr/>
        </p:nvSpPr>
        <p:spPr>
          <a:xfrm>
            <a:off x="606675" y="511700"/>
            <a:ext cx="73308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Nunito ExtraBold"/>
                <a:ea typeface="Nunito ExtraBold"/>
                <a:cs typeface="Nunito ExtraBold"/>
                <a:sym typeface="Nunito ExtraBold"/>
              </a:rPr>
              <a:t>Німецькі сліди</a:t>
            </a:r>
            <a:endParaRPr sz="3800">
              <a:latin typeface="Nunito ExtraBold"/>
              <a:ea typeface="Nunito ExtraBold"/>
              <a:cs typeface="Nunito ExtraBold"/>
              <a:sym typeface="Nunito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Deutsche Spuren</a:t>
            </a:r>
            <a:endParaRPr sz="2800">
              <a:solidFill>
                <a:schemeClr val="dk1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299" name="Google Shape;299;p22"/>
          <p:cNvSpPr txBox="1"/>
          <p:nvPr/>
        </p:nvSpPr>
        <p:spPr>
          <a:xfrm>
            <a:off x="606675" y="1866200"/>
            <a:ext cx="7330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 SemiBold"/>
                <a:ea typeface="Nunito SemiBold"/>
                <a:cs typeface="Nunito SemiBold"/>
                <a:sym typeface="Nunito SemiBold"/>
              </a:rPr>
              <a:t>Мобільний додаток </a:t>
            </a:r>
            <a:endParaRPr sz="1600"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pic>
        <p:nvPicPr>
          <p:cNvPr id="300" name="Google Shape;30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4875" y="66425"/>
            <a:ext cx="1495425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ymbelin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EFEFEF"/>
      </a:lt2>
      <a:accent1>
        <a:srgbClr val="485364"/>
      </a:accent1>
      <a:accent2>
        <a:srgbClr val="63728A"/>
      </a:accent2>
      <a:accent3>
        <a:srgbClr val="8B9AB3"/>
      </a:accent3>
      <a:accent4>
        <a:srgbClr val="9E8473"/>
      </a:accent4>
      <a:accent5>
        <a:srgbClr val="CAAE9C"/>
      </a:accent5>
      <a:accent6>
        <a:srgbClr val="DFCEC3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</Words>
  <Application>Microsoft Office PowerPoint</Application>
  <PresentationFormat>Екран (16:9)</PresentationFormat>
  <Paragraphs>72</Paragraphs>
  <Slides>11</Slides>
  <Notes>11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20" baseType="lpstr">
      <vt:lpstr>Arial</vt:lpstr>
      <vt:lpstr>Nunito</vt:lpstr>
      <vt:lpstr>Poppins</vt:lpstr>
      <vt:lpstr>Nunito SemiBold</vt:lpstr>
      <vt:lpstr>Poppins Light</vt:lpstr>
      <vt:lpstr>Nunito Black</vt:lpstr>
      <vt:lpstr>Nunito ExtraBold</vt:lpstr>
      <vt:lpstr>Nunito Light</vt:lpstr>
      <vt:lpstr>Cymbeline template</vt:lpstr>
      <vt:lpstr>Центр німецької мови у Львові</vt:lpstr>
      <vt:lpstr>Хто ми</vt:lpstr>
      <vt:lpstr>Хто ми</vt:lpstr>
      <vt:lpstr>Мовний центр</vt:lpstr>
      <vt:lpstr>Як навчаємо</vt:lpstr>
      <vt:lpstr>Екзаменаційний центр</vt:lpstr>
      <vt:lpstr>Центр підвищення кваліфікації</vt:lpstr>
      <vt:lpstr>Культурний центр</vt:lpstr>
      <vt:lpstr>Слайд 9</vt:lpstr>
      <vt:lpstr>Команда</vt:lpstr>
      <vt:lpstr>Контакт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німецької мови у Львові</dc:title>
  <dc:creator>Наталия</dc:creator>
  <cp:lastModifiedBy>Boss</cp:lastModifiedBy>
  <cp:revision>9</cp:revision>
  <dcterms:modified xsi:type="dcterms:W3CDTF">2023-03-28T07:48:11Z</dcterms:modified>
</cp:coreProperties>
</file>